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29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00EBA2C-1BD3-4A14-BE8E-0C22864DCD52}" type="datetimeFigureOut">
              <a:rPr lang="en-US" smtClean="0"/>
              <a:t>11/14/2018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0EBA2C-1BD3-4A14-BE8E-0C22864DCD52}"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E38F5-8A75-4B81-838F-3396FBA443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00EBA2C-1BD3-4A14-BE8E-0C22864DCD52}" type="datetimeFigureOut">
              <a:rPr lang="en-US" smtClean="0"/>
              <a:t>11/14/2018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2FE38F5-8A75-4B81-838F-3396FBA4433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00EBA2C-1BD3-4A14-BE8E-0C22864DCD52}"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00EBA2C-1BD3-4A14-BE8E-0C22864DCD52}" type="datetimeFigureOut">
              <a:rPr lang="en-US" smtClean="0"/>
              <a:t>11/14/2018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00EBA2C-1BD3-4A14-BE8E-0C22864DCD52}" type="datetimeFigureOut">
              <a:rPr lang="en-US" smtClean="0"/>
              <a:t>11/14/2018</a:t>
            </a:fld>
            <a:endParaRPr lang="en-US"/>
          </a:p>
        </p:txBody>
      </p:sp>
      <p:sp>
        <p:nvSpPr>
          <p:cNvPr id="10" name="Slide Number Placeholder 9"/>
          <p:cNvSpPr>
            <a:spLocks noGrp="1"/>
          </p:cNvSpPr>
          <p:nvPr>
            <p:ph type="sldNum" sz="quarter" idx="16"/>
          </p:nvPr>
        </p:nvSpPr>
        <p:spPr/>
        <p:txBody>
          <a:bodyPr rtlCol="0"/>
          <a:lstStyle/>
          <a:p>
            <a:fld id="{E2FE38F5-8A75-4B81-838F-3396FBA4433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00EBA2C-1BD3-4A14-BE8E-0C22864DCD52}" type="datetimeFigureOut">
              <a:rPr lang="en-US" smtClean="0"/>
              <a:t>11/14/2018</a:t>
            </a:fld>
            <a:endParaRPr lang="en-US"/>
          </a:p>
        </p:txBody>
      </p:sp>
      <p:sp>
        <p:nvSpPr>
          <p:cNvPr id="12" name="Slide Number Placeholder 11"/>
          <p:cNvSpPr>
            <a:spLocks noGrp="1"/>
          </p:cNvSpPr>
          <p:nvPr>
            <p:ph type="sldNum" sz="quarter" idx="16"/>
          </p:nvPr>
        </p:nvSpPr>
        <p:spPr/>
        <p:txBody>
          <a:bodyPr rtlCol="0"/>
          <a:lstStyle/>
          <a:p>
            <a:fld id="{E2FE38F5-8A75-4B81-838F-3396FBA4433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00EBA2C-1BD3-4A14-BE8E-0C22864DCD52}"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EBA2C-1BD3-4A14-BE8E-0C22864DCD52}"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00EBA2C-1BD3-4A14-BE8E-0C22864DCD52}"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00EBA2C-1BD3-4A14-BE8E-0C22864DCD52}" type="datetimeFigureOut">
              <a:rPr lang="en-US" smtClean="0"/>
              <a:t>11/14/2018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0EBA2C-1BD3-4A14-BE8E-0C22864DCD52}" type="datetimeFigureOut">
              <a:rPr lang="en-US" smtClean="0"/>
              <a:t>11/14/2018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FE38F5-8A75-4B81-838F-3396FBA443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962400"/>
            <a:ext cx="6477000" cy="1828800"/>
          </a:xfrm>
        </p:spPr>
        <p:txBody>
          <a:bodyPr>
            <a:normAutofit fontScale="90000"/>
          </a:bodyPr>
          <a:lstStyle/>
          <a:p>
            <a:r>
              <a:rPr lang="en-US" dirty="0"/>
              <a:t>Stoicism</a:t>
            </a:r>
            <a:br>
              <a:rPr lang="en-US" dirty="0"/>
            </a:br>
            <a:br>
              <a:rPr lang="en-US" dirty="0"/>
            </a:br>
            <a:br>
              <a:rPr lang="en-US" dirty="0"/>
            </a:br>
            <a:r>
              <a:rPr lang="en-US" sz="2000" dirty="0"/>
              <a:t>Dr. Stephanie </a:t>
            </a:r>
            <a:r>
              <a:rPr lang="en-US" sz="2000" dirty="0" err="1"/>
              <a:t>Spoto</a:t>
            </a:r>
            <a:br>
              <a:rPr lang="en-US" sz="2000" dirty="0"/>
            </a:br>
            <a:r>
              <a:rPr lang="en-US" sz="2000" dirty="0"/>
              <a:t>sspoto@mpc.edu</a:t>
            </a:r>
            <a:br>
              <a:rPr lang="en-US" sz="2000" dirty="0"/>
            </a:br>
            <a:r>
              <a:rPr lang="en-US" sz="2000" dirty="0"/>
              <a:t>Monterey Peninsula College</a:t>
            </a:r>
            <a:endParaRPr lang="en-US" dirty="0"/>
          </a:p>
        </p:txBody>
      </p:sp>
      <p:sp>
        <p:nvSpPr>
          <p:cNvPr id="3" name="Subtitle 2"/>
          <p:cNvSpPr>
            <a:spLocks noGrp="1"/>
          </p:cNvSpPr>
          <p:nvPr>
            <p:ph type="subTitle" idx="1"/>
          </p:nvPr>
        </p:nvSpPr>
        <p:spPr/>
        <p:txBody>
          <a:bodyPr>
            <a:normAutofit fontScale="77500" lnSpcReduction="20000"/>
          </a:bodyPr>
          <a:lstStyle/>
          <a:p>
            <a:r>
              <a:rPr lang="en-US" dirty="0" err="1"/>
              <a:t>Gentrain</a:t>
            </a:r>
            <a:endParaRPr lang="en-US" dirty="0"/>
          </a:p>
          <a:p>
            <a:r>
              <a:rPr lang="en-US" dirty="0"/>
              <a:t>15 November 2018</a:t>
            </a:r>
          </a:p>
        </p:txBody>
      </p:sp>
    </p:spTree>
    <p:extLst>
      <p:ext uri="{BB962C8B-B14F-4D97-AF65-F5344CB8AC3E}">
        <p14:creationId xmlns:p14="http://schemas.microsoft.com/office/powerpoint/2010/main" val="327211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32F6-51C4-49B5-9E91-7AFAAB2F3B4B}"/>
              </a:ext>
            </a:extLst>
          </p:cNvPr>
          <p:cNvSpPr>
            <a:spLocks noGrp="1"/>
          </p:cNvSpPr>
          <p:nvPr>
            <p:ph type="title"/>
          </p:nvPr>
        </p:nvSpPr>
        <p:spPr/>
        <p:txBody>
          <a:bodyPr/>
          <a:lstStyle/>
          <a:p>
            <a:r>
              <a:rPr lang="en-US" dirty="0"/>
              <a:t>All vices equally vicious</a:t>
            </a:r>
          </a:p>
        </p:txBody>
      </p:sp>
      <p:sp>
        <p:nvSpPr>
          <p:cNvPr id="3" name="Content Placeholder 2">
            <a:extLst>
              <a:ext uri="{FF2B5EF4-FFF2-40B4-BE49-F238E27FC236}">
                <a16:creationId xmlns:a16="http://schemas.microsoft.com/office/drawing/2014/main" id="{A08B4815-1424-4010-BD31-B76B75DE5430}"/>
              </a:ext>
            </a:extLst>
          </p:cNvPr>
          <p:cNvSpPr>
            <a:spLocks noGrp="1"/>
          </p:cNvSpPr>
          <p:nvPr>
            <p:ph sz="quarter" idx="1"/>
          </p:nvPr>
        </p:nvSpPr>
        <p:spPr>
          <a:xfrm>
            <a:off x="152400" y="1600200"/>
            <a:ext cx="8763000" cy="5029200"/>
          </a:xfrm>
        </p:spPr>
        <p:txBody>
          <a:bodyPr>
            <a:normAutofit fontScale="92500"/>
          </a:bodyPr>
          <a:lstStyle/>
          <a:p>
            <a:r>
              <a:rPr lang="en-US" sz="2400" dirty="0"/>
              <a:t>Roman Stoics Seneca and Epictetus, emphasize the doctrines that the sage is immune to misfortune and that </a:t>
            </a:r>
            <a:r>
              <a:rPr lang="en-US" sz="2400" i="1" dirty="0"/>
              <a:t>virtue is sufficient for happiness</a:t>
            </a:r>
            <a:r>
              <a:rPr lang="en-US" sz="2400" dirty="0"/>
              <a:t>.</a:t>
            </a:r>
          </a:p>
          <a:p>
            <a:r>
              <a:rPr lang="en-US" sz="2400" dirty="0"/>
              <a:t> Phrase ‘stoic calm’ perhaps encapsulates the general drift of these claims. </a:t>
            </a:r>
          </a:p>
          <a:p>
            <a:r>
              <a:rPr lang="en-US" sz="2400" dirty="0"/>
              <a:t>More radical claim: only the sage is free while all others are slaves &amp; that all those who are morally vicious are equally so.</a:t>
            </a:r>
          </a:p>
          <a:p>
            <a:endParaRPr lang="en-US" sz="2400" dirty="0"/>
          </a:p>
          <a:p>
            <a:pPr marL="0" indent="0" fontAlgn="base">
              <a:buNone/>
            </a:pPr>
            <a:r>
              <a:rPr lang="en-US" sz="2400" dirty="0"/>
              <a:t>Cicero, in </a:t>
            </a:r>
            <a:r>
              <a:rPr lang="en-US" sz="2400" i="1" dirty="0"/>
              <a:t>De </a:t>
            </a:r>
            <a:r>
              <a:rPr lang="en-US" sz="2400" i="1" dirty="0" err="1"/>
              <a:t>Finibus</a:t>
            </a:r>
            <a:r>
              <a:rPr lang="en-US" sz="2400" dirty="0"/>
              <a:t>, has Cato putting the point:</a:t>
            </a:r>
          </a:p>
          <a:p>
            <a:pPr marL="0" indent="0" fontAlgn="base">
              <a:buNone/>
            </a:pPr>
            <a:r>
              <a:rPr lang="en-US" sz="2400" i="1" dirty="0"/>
              <a:t>“For just as a drowning man is no more able to breathe if he be not far from the surface of the water, so that he might at any moment emerge, than if he were actually at the bottom already … similarly a man that has made some progress towards the state of virtue is none the less in misery than he that has made no progress at all.” (De </a:t>
            </a:r>
            <a:r>
              <a:rPr lang="en-US" sz="2400" i="1" dirty="0" err="1"/>
              <a:t>Finibus</a:t>
            </a:r>
            <a:r>
              <a:rPr lang="en-US" sz="2400" i="1" dirty="0"/>
              <a:t>, IV.48)</a:t>
            </a:r>
          </a:p>
        </p:txBody>
      </p:sp>
    </p:spTree>
    <p:extLst>
      <p:ext uri="{BB962C8B-B14F-4D97-AF65-F5344CB8AC3E}">
        <p14:creationId xmlns:p14="http://schemas.microsoft.com/office/powerpoint/2010/main" val="186632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B6282-3977-4E2B-8E3E-95C6DEBA65E5}"/>
              </a:ext>
            </a:extLst>
          </p:cNvPr>
          <p:cNvSpPr>
            <a:spLocks noGrp="1"/>
          </p:cNvSpPr>
          <p:nvPr>
            <p:ph type="title"/>
          </p:nvPr>
        </p:nvSpPr>
        <p:spPr/>
        <p:txBody>
          <a:bodyPr/>
          <a:lstStyle/>
          <a:p>
            <a:r>
              <a:rPr lang="en-US" dirty="0"/>
              <a:t>Seneca </a:t>
            </a:r>
            <a:r>
              <a:rPr lang="en-US" i="1" dirty="0"/>
              <a:t>On Anger</a:t>
            </a:r>
            <a:endParaRPr lang="en-US" dirty="0"/>
          </a:p>
        </p:txBody>
      </p:sp>
      <p:sp>
        <p:nvSpPr>
          <p:cNvPr id="3" name="Content Placeholder 2">
            <a:extLst>
              <a:ext uri="{FF2B5EF4-FFF2-40B4-BE49-F238E27FC236}">
                <a16:creationId xmlns:a16="http://schemas.microsoft.com/office/drawing/2014/main" id="{501C7D15-C227-45E3-B21D-D34C08908714}"/>
              </a:ext>
            </a:extLst>
          </p:cNvPr>
          <p:cNvSpPr>
            <a:spLocks noGrp="1"/>
          </p:cNvSpPr>
          <p:nvPr>
            <p:ph sz="quarter" idx="1"/>
          </p:nvPr>
        </p:nvSpPr>
        <p:spPr>
          <a:xfrm>
            <a:off x="152400" y="1600200"/>
            <a:ext cx="5072063" cy="5029200"/>
          </a:xfrm>
        </p:spPr>
        <p:txBody>
          <a:bodyPr>
            <a:normAutofit fontScale="92500" lnSpcReduction="20000"/>
          </a:bodyPr>
          <a:lstStyle/>
          <a:p>
            <a:r>
              <a:rPr lang="en-US" dirty="0"/>
              <a:t>Latin work by Seneca</a:t>
            </a:r>
          </a:p>
          <a:p>
            <a:r>
              <a:rPr lang="en-US" dirty="0"/>
              <a:t>Explores anger in the Stoic context</a:t>
            </a:r>
          </a:p>
          <a:p>
            <a:pPr lvl="1"/>
            <a:r>
              <a:rPr lang="en-US" dirty="0"/>
              <a:t>Offers therapy for anger: prevent and control</a:t>
            </a:r>
          </a:p>
          <a:p>
            <a:r>
              <a:rPr lang="en-US" dirty="0"/>
              <a:t>Should not merely control, but utterly destroy the passions and their hold on people</a:t>
            </a:r>
          </a:p>
          <a:p>
            <a:pPr marL="0" indent="0">
              <a:buNone/>
            </a:pPr>
            <a:r>
              <a:rPr lang="en-US" i="1" dirty="0"/>
              <a:t>We shouldn't control anger, but destroy it entirely—for what "control" is there for a thing that's fundamentally wicked?</a:t>
            </a:r>
          </a:p>
          <a:p>
            <a:pPr marL="0" indent="0">
              <a:buNone/>
            </a:pPr>
            <a:r>
              <a:rPr lang="en-US" i="1" dirty="0"/>
              <a:t>–Seneca, De Ira, iii.42</a:t>
            </a:r>
          </a:p>
          <a:p>
            <a:pPr marL="0" indent="0">
              <a:buNone/>
            </a:pPr>
            <a:endParaRPr lang="en-US" dirty="0"/>
          </a:p>
        </p:txBody>
      </p:sp>
      <p:pic>
        <p:nvPicPr>
          <p:cNvPr id="7170" name="Picture 2" descr="L Annaei Senecae philosophi 1643 page 1 De Ira.png">
            <a:extLst>
              <a:ext uri="{FF2B5EF4-FFF2-40B4-BE49-F238E27FC236}">
                <a16:creationId xmlns:a16="http://schemas.microsoft.com/office/drawing/2014/main" id="{82837CCF-BAA9-4F9A-8CE7-F6D7D3A92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463" y="-2822"/>
            <a:ext cx="3919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8BC0-3D76-4536-AE3F-F8D09FE6F137}"/>
              </a:ext>
            </a:extLst>
          </p:cNvPr>
          <p:cNvSpPr>
            <a:spLocks noGrp="1"/>
          </p:cNvSpPr>
          <p:nvPr>
            <p:ph type="title"/>
          </p:nvPr>
        </p:nvSpPr>
        <p:spPr/>
        <p:txBody>
          <a:bodyPr>
            <a:normAutofit fontScale="90000"/>
          </a:bodyPr>
          <a:lstStyle/>
          <a:p>
            <a:r>
              <a:rPr lang="en-US" dirty="0"/>
              <a:t>Neo-Stoicism</a:t>
            </a:r>
            <a:br>
              <a:rPr lang="en-US" dirty="0"/>
            </a:br>
            <a:r>
              <a:rPr lang="en-US" sz="3600" i="1" dirty="0"/>
              <a:t>Stoicism and Christianity</a:t>
            </a:r>
            <a:endParaRPr lang="en-US" dirty="0"/>
          </a:p>
        </p:txBody>
      </p:sp>
      <p:sp>
        <p:nvSpPr>
          <p:cNvPr id="3" name="Content Placeholder 2">
            <a:extLst>
              <a:ext uri="{FF2B5EF4-FFF2-40B4-BE49-F238E27FC236}">
                <a16:creationId xmlns:a16="http://schemas.microsoft.com/office/drawing/2014/main" id="{99CEA0A6-BC81-4195-9DAE-1FC2D1EF3750}"/>
              </a:ext>
            </a:extLst>
          </p:cNvPr>
          <p:cNvSpPr>
            <a:spLocks noGrp="1"/>
          </p:cNvSpPr>
          <p:nvPr>
            <p:ph sz="quarter" idx="1"/>
          </p:nvPr>
        </p:nvSpPr>
        <p:spPr>
          <a:xfrm>
            <a:off x="3581400" y="1600200"/>
            <a:ext cx="5184648" cy="5105400"/>
          </a:xfrm>
        </p:spPr>
        <p:txBody>
          <a:bodyPr>
            <a:normAutofit fontScale="77500" lnSpcReduction="20000"/>
          </a:bodyPr>
          <a:lstStyle/>
          <a:p>
            <a:r>
              <a:rPr lang="en-US" dirty="0"/>
              <a:t>Justus Lipsius (1547 — 1606) Flemish philologist and humanist</a:t>
            </a:r>
          </a:p>
          <a:p>
            <a:r>
              <a:rPr lang="en-US" dirty="0"/>
              <a:t>Attempted to combine the beliefs of Stoicism and Christianity</a:t>
            </a:r>
          </a:p>
          <a:p>
            <a:r>
              <a:rPr lang="en-US" dirty="0"/>
              <a:t>Explores contemporary political events through stoic lens</a:t>
            </a:r>
          </a:p>
          <a:p>
            <a:r>
              <a:rPr lang="en-US" dirty="0" err="1"/>
              <a:t>Neostoicism</a:t>
            </a:r>
            <a:r>
              <a:rPr lang="en-US" dirty="0"/>
              <a:t>: practical philosophy </a:t>
            </a:r>
            <a:r>
              <a:rPr lang="en-US" dirty="0">
                <a:sym typeface="Wingdings" panose="05000000000000000000" pitchFamily="2" charset="2"/>
              </a:rPr>
              <a:t> </a:t>
            </a:r>
            <a:r>
              <a:rPr lang="en-US" dirty="0"/>
              <a:t>the basic rule of good life is that the human should not yield to the passions </a:t>
            </a:r>
            <a:r>
              <a:rPr lang="en-US" dirty="0">
                <a:sym typeface="Wingdings" panose="05000000000000000000" pitchFamily="2" charset="2"/>
              </a:rPr>
              <a:t></a:t>
            </a:r>
            <a:r>
              <a:rPr lang="en-US" dirty="0"/>
              <a:t> but submit to God.</a:t>
            </a:r>
          </a:p>
          <a:p>
            <a:r>
              <a:rPr lang="en-US" dirty="0"/>
              <a:t>Four passions: greed, sorrow, fear, joy</a:t>
            </a:r>
          </a:p>
          <a:p>
            <a:r>
              <a:rPr lang="en-US" dirty="0"/>
              <a:t>Humans have free will, but everything is under the control of God </a:t>
            </a:r>
            <a:r>
              <a:rPr lang="en-US" dirty="0">
                <a:sym typeface="Wingdings" panose="05000000000000000000" pitchFamily="2" charset="2"/>
              </a:rPr>
              <a:t> all tends towards God</a:t>
            </a:r>
          </a:p>
          <a:p>
            <a:r>
              <a:rPr lang="en-US" dirty="0">
                <a:sym typeface="Wingdings" panose="05000000000000000000" pitchFamily="2" charset="2"/>
              </a:rPr>
              <a:t>Similar to classical Stoics, belief that humans not bound by passions is free</a:t>
            </a:r>
            <a:endParaRPr lang="en-US" dirty="0"/>
          </a:p>
          <a:p>
            <a:pPr lvl="1"/>
            <a:endParaRPr lang="en-US" dirty="0"/>
          </a:p>
        </p:txBody>
      </p:sp>
      <p:pic>
        <p:nvPicPr>
          <p:cNvPr id="9218" name="Picture 2" descr="https://upload.wikimedia.org/wikipedia/commons/2/2a/Justus_Lipsius.png">
            <a:extLst>
              <a:ext uri="{FF2B5EF4-FFF2-40B4-BE49-F238E27FC236}">
                <a16:creationId xmlns:a16="http://schemas.microsoft.com/office/drawing/2014/main" id="{93C3AB0C-A8F9-42DA-AF7C-B5B3E0E27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8550"/>
            <a:ext cx="3657600" cy="533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74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C42F-C025-4A6B-B070-03AD3F78A653}"/>
              </a:ext>
            </a:extLst>
          </p:cNvPr>
          <p:cNvSpPr>
            <a:spLocks noGrp="1"/>
          </p:cNvSpPr>
          <p:nvPr>
            <p:ph type="title"/>
          </p:nvPr>
        </p:nvSpPr>
        <p:spPr/>
        <p:txBody>
          <a:bodyPr>
            <a:normAutofit fontScale="90000"/>
          </a:bodyPr>
          <a:lstStyle/>
          <a:p>
            <a:r>
              <a:rPr lang="en-US" dirty="0"/>
              <a:t>Modern Stoicism and Psychotherapy</a:t>
            </a:r>
          </a:p>
        </p:txBody>
      </p:sp>
      <p:sp>
        <p:nvSpPr>
          <p:cNvPr id="3" name="Content Placeholder 2">
            <a:extLst>
              <a:ext uri="{FF2B5EF4-FFF2-40B4-BE49-F238E27FC236}">
                <a16:creationId xmlns:a16="http://schemas.microsoft.com/office/drawing/2014/main" id="{12D159BA-4526-4BD5-8FE0-C2DB09D1FD00}"/>
              </a:ext>
            </a:extLst>
          </p:cNvPr>
          <p:cNvSpPr>
            <a:spLocks noGrp="1"/>
          </p:cNvSpPr>
          <p:nvPr>
            <p:ph sz="quarter" idx="1"/>
          </p:nvPr>
        </p:nvSpPr>
        <p:spPr>
          <a:xfrm>
            <a:off x="3084039" y="1600200"/>
            <a:ext cx="5794248" cy="5029200"/>
          </a:xfrm>
        </p:spPr>
        <p:txBody>
          <a:bodyPr>
            <a:normAutofit fontScale="92500" lnSpcReduction="20000"/>
          </a:bodyPr>
          <a:lstStyle/>
          <a:p>
            <a:r>
              <a:rPr lang="en-US" dirty="0"/>
              <a:t>Stoic philosophy was the original philosophical inspiration for modern cognitive psychotherapy</a:t>
            </a:r>
          </a:p>
          <a:p>
            <a:pPr lvl="1"/>
            <a:r>
              <a:rPr lang="en-US" dirty="0"/>
              <a:t>Dr Albert Ellis' Rational-Emotive </a:t>
            </a:r>
            <a:r>
              <a:rPr lang="en-US" dirty="0" err="1"/>
              <a:t>Behaviour</a:t>
            </a:r>
            <a:r>
              <a:rPr lang="en-US" dirty="0"/>
              <a:t> Therapy (REBT), the major precursor of CBT.</a:t>
            </a:r>
          </a:p>
          <a:p>
            <a:r>
              <a:rPr lang="en-US" dirty="0"/>
              <a:t>Quotation from </a:t>
            </a:r>
            <a:r>
              <a:rPr lang="en-US" i="1" dirty="0"/>
              <a:t>The Handbook</a:t>
            </a:r>
            <a:r>
              <a:rPr lang="en-US" dirty="0"/>
              <a:t> of Epictetus taught to most clients during the initial session of traditional REBT by Ellis and his followers: "It's not the events that upset us, but our judgments about the events.“</a:t>
            </a:r>
          </a:p>
          <a:p>
            <a:pPr lvl="1"/>
            <a:r>
              <a:rPr lang="en-US" dirty="0"/>
              <a:t>Became the element of “socialization” in CBT.</a:t>
            </a:r>
          </a:p>
        </p:txBody>
      </p:sp>
      <p:pic>
        <p:nvPicPr>
          <p:cNvPr id="10242" name="Picture 2" descr="Image result for cognitive therapy of depression">
            <a:extLst>
              <a:ext uri="{FF2B5EF4-FFF2-40B4-BE49-F238E27FC236}">
                <a16:creationId xmlns:a16="http://schemas.microsoft.com/office/drawing/2014/main" id="{8FCE5398-2A7C-498D-A47B-E7DC547F2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9" y="1905000"/>
            <a:ext cx="293163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86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4A7-C521-4989-AA30-8A4E910866DB}"/>
              </a:ext>
            </a:extLst>
          </p:cNvPr>
          <p:cNvSpPr>
            <a:spLocks noGrp="1"/>
          </p:cNvSpPr>
          <p:nvPr>
            <p:ph type="title"/>
          </p:nvPr>
        </p:nvSpPr>
        <p:spPr/>
        <p:txBody>
          <a:bodyPr>
            <a:normAutofit/>
          </a:bodyPr>
          <a:lstStyle/>
          <a:p>
            <a:r>
              <a:rPr lang="en-US" dirty="0"/>
              <a:t>Next week</a:t>
            </a:r>
          </a:p>
        </p:txBody>
      </p:sp>
      <p:sp>
        <p:nvSpPr>
          <p:cNvPr id="3" name="Content Placeholder 2">
            <a:extLst>
              <a:ext uri="{FF2B5EF4-FFF2-40B4-BE49-F238E27FC236}">
                <a16:creationId xmlns:a16="http://schemas.microsoft.com/office/drawing/2014/main" id="{A4CAE836-CE07-4527-B98C-8B4953E7FCEB}"/>
              </a:ext>
            </a:extLst>
          </p:cNvPr>
          <p:cNvSpPr>
            <a:spLocks noGrp="1"/>
          </p:cNvSpPr>
          <p:nvPr>
            <p:ph sz="quarter" idx="1"/>
          </p:nvPr>
        </p:nvSpPr>
        <p:spPr/>
        <p:txBody>
          <a:bodyPr>
            <a:normAutofit/>
          </a:bodyPr>
          <a:lstStyle/>
          <a:p>
            <a:pPr marL="0" indent="0">
              <a:buNone/>
            </a:pPr>
            <a:r>
              <a:rPr lang="en-US" b="1" u="sng" dirty="0"/>
              <a:t>Tuesday Nov 20, 2018</a:t>
            </a:r>
            <a:r>
              <a:rPr lang="en-US" b="1" dirty="0"/>
              <a:t> </a:t>
            </a:r>
            <a:br>
              <a:rPr lang="en-US" b="1" dirty="0"/>
            </a:br>
            <a:r>
              <a:rPr lang="en-US" b="1" dirty="0"/>
              <a:t>8:45-9:50 Art and Architecture of the Roman Republic, Gamble    </a:t>
            </a:r>
            <a:br>
              <a:rPr lang="en-US" b="1" dirty="0"/>
            </a:br>
            <a:r>
              <a:rPr lang="en-US" b="1" dirty="0"/>
              <a:t>10:00-10:50 The Expansion of the Republic, Tom</a:t>
            </a:r>
          </a:p>
          <a:p>
            <a:pPr marL="0" indent="0">
              <a:buNone/>
            </a:pPr>
            <a:r>
              <a:rPr lang="en-US" b="1" dirty="0"/>
              <a:t>   </a:t>
            </a:r>
          </a:p>
          <a:p>
            <a:pPr marL="0" indent="0">
              <a:buNone/>
            </a:pPr>
            <a:r>
              <a:rPr lang="en-US" b="1" u="sng" dirty="0"/>
              <a:t>Thursday Nov 22, 2018</a:t>
            </a:r>
            <a:r>
              <a:rPr lang="en-US" b="1" dirty="0"/>
              <a:t> </a:t>
            </a:r>
            <a:br>
              <a:rPr lang="en-US" b="1" dirty="0"/>
            </a:br>
            <a:r>
              <a:rPr lang="en-US" b="1" dirty="0"/>
              <a:t>No Class</a:t>
            </a:r>
          </a:p>
        </p:txBody>
      </p:sp>
    </p:spTree>
    <p:extLst>
      <p:ext uri="{BB962C8B-B14F-4D97-AF65-F5344CB8AC3E}">
        <p14:creationId xmlns:p14="http://schemas.microsoft.com/office/powerpoint/2010/main" val="149087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5C7-E296-4B04-92EC-284BF89CB68C}"/>
              </a:ext>
            </a:extLst>
          </p:cNvPr>
          <p:cNvSpPr>
            <a:spLocks noGrp="1"/>
          </p:cNvSpPr>
          <p:nvPr>
            <p:ph type="title"/>
          </p:nvPr>
        </p:nvSpPr>
        <p:spPr/>
        <p:txBody>
          <a:bodyPr/>
          <a:lstStyle/>
          <a:p>
            <a:r>
              <a:rPr lang="en-US" dirty="0"/>
              <a:t>From Zeno to Epictetus</a:t>
            </a:r>
          </a:p>
        </p:txBody>
      </p:sp>
      <p:sp>
        <p:nvSpPr>
          <p:cNvPr id="3" name="Content Placeholder 2">
            <a:extLst>
              <a:ext uri="{FF2B5EF4-FFF2-40B4-BE49-F238E27FC236}">
                <a16:creationId xmlns:a16="http://schemas.microsoft.com/office/drawing/2014/main" id="{EBEDB624-70CA-4339-951B-967582DF2E16}"/>
              </a:ext>
            </a:extLst>
          </p:cNvPr>
          <p:cNvSpPr>
            <a:spLocks noGrp="1"/>
          </p:cNvSpPr>
          <p:nvPr>
            <p:ph sz="quarter" idx="1"/>
          </p:nvPr>
        </p:nvSpPr>
        <p:spPr>
          <a:xfrm>
            <a:off x="228600" y="1600200"/>
            <a:ext cx="4572000" cy="4876800"/>
          </a:xfrm>
        </p:spPr>
        <p:txBody>
          <a:bodyPr>
            <a:normAutofit fontScale="92500" lnSpcReduction="20000"/>
          </a:bodyPr>
          <a:lstStyle/>
          <a:p>
            <a:r>
              <a:rPr lang="en-US" dirty="0"/>
              <a:t>Zeno of </a:t>
            </a:r>
            <a:r>
              <a:rPr lang="en-US" dirty="0" err="1"/>
              <a:t>Citium</a:t>
            </a:r>
            <a:r>
              <a:rPr lang="en-US" dirty="0"/>
              <a:t> (336-264 BCE)</a:t>
            </a:r>
          </a:p>
          <a:p>
            <a:pPr lvl="1"/>
            <a:r>
              <a:rPr lang="en-US" dirty="0"/>
              <a:t>Born in </a:t>
            </a:r>
            <a:r>
              <a:rPr lang="en-US" dirty="0" err="1"/>
              <a:t>Citium</a:t>
            </a:r>
            <a:r>
              <a:rPr lang="en-US" dirty="0"/>
              <a:t>, Cyrus</a:t>
            </a:r>
          </a:p>
          <a:p>
            <a:pPr lvl="1"/>
            <a:r>
              <a:rPr lang="en-US" dirty="0"/>
              <a:t>Stoics named after </a:t>
            </a:r>
            <a:r>
              <a:rPr lang="en-US" i="1" dirty="0" err="1"/>
              <a:t>stoa</a:t>
            </a:r>
            <a:endParaRPr lang="en-US" dirty="0"/>
          </a:p>
          <a:p>
            <a:r>
              <a:rPr lang="en-US" dirty="0"/>
              <a:t>Seneca (d. 65 CE)</a:t>
            </a:r>
          </a:p>
          <a:p>
            <a:pPr lvl="1"/>
            <a:r>
              <a:rPr lang="en-US" dirty="0"/>
              <a:t> born in Cordoba in Hispania </a:t>
            </a:r>
            <a:r>
              <a:rPr lang="en-US" dirty="0">
                <a:sym typeface="Wingdings" panose="05000000000000000000" pitchFamily="2" charset="2"/>
              </a:rPr>
              <a:t> raised in Rome</a:t>
            </a:r>
            <a:endParaRPr lang="en-US" dirty="0"/>
          </a:p>
          <a:p>
            <a:r>
              <a:rPr lang="en-US" dirty="0"/>
              <a:t>Epictetus (c. 55-135 CE)</a:t>
            </a:r>
          </a:p>
          <a:p>
            <a:pPr lvl="1"/>
            <a:r>
              <a:rPr lang="en-US" dirty="0"/>
              <a:t>born a slave at Hierapolis, Phrygia (present day </a:t>
            </a:r>
            <a:r>
              <a:rPr lang="en-US" dirty="0" err="1"/>
              <a:t>Pamukkale</a:t>
            </a:r>
            <a:r>
              <a:rPr lang="en-US" dirty="0"/>
              <a:t>, Turkey)</a:t>
            </a:r>
          </a:p>
          <a:p>
            <a:r>
              <a:rPr lang="en-US" dirty="0"/>
              <a:t>Known primarily for contributions to ethics</a:t>
            </a:r>
          </a:p>
          <a:p>
            <a:endParaRPr lang="en-US" dirty="0"/>
          </a:p>
        </p:txBody>
      </p:sp>
      <p:pic>
        <p:nvPicPr>
          <p:cNvPr id="1026" name="Picture 2" descr="Image result for stoa">
            <a:extLst>
              <a:ext uri="{FF2B5EF4-FFF2-40B4-BE49-F238E27FC236}">
                <a16:creationId xmlns:a16="http://schemas.microsoft.com/office/drawing/2014/main" id="{E3FDB97E-731D-4CD9-93B0-EFAC853518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0" y="3429000"/>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zeno of citium">
            <a:extLst>
              <a:ext uri="{FF2B5EF4-FFF2-40B4-BE49-F238E27FC236}">
                <a16:creationId xmlns:a16="http://schemas.microsoft.com/office/drawing/2014/main" id="{02DAD542-CB77-48DD-9D32-343D03456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0" y="228600"/>
            <a:ext cx="20955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4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7948-FDBA-4D73-8DBC-17859426503B}"/>
              </a:ext>
            </a:extLst>
          </p:cNvPr>
          <p:cNvSpPr>
            <a:spLocks noGrp="1"/>
          </p:cNvSpPr>
          <p:nvPr>
            <p:ph type="title"/>
          </p:nvPr>
        </p:nvSpPr>
        <p:spPr/>
        <p:txBody>
          <a:bodyPr/>
          <a:lstStyle/>
          <a:p>
            <a:r>
              <a:rPr lang="en-US" dirty="0"/>
              <a:t>What is a Stoic?</a:t>
            </a:r>
          </a:p>
        </p:txBody>
      </p:sp>
      <p:sp>
        <p:nvSpPr>
          <p:cNvPr id="3" name="Content Placeholder 2">
            <a:extLst>
              <a:ext uri="{FF2B5EF4-FFF2-40B4-BE49-F238E27FC236}">
                <a16:creationId xmlns:a16="http://schemas.microsoft.com/office/drawing/2014/main" id="{8A104D81-F6AC-43CB-8492-9595F56F224E}"/>
              </a:ext>
            </a:extLst>
          </p:cNvPr>
          <p:cNvSpPr>
            <a:spLocks noGrp="1"/>
          </p:cNvSpPr>
          <p:nvPr>
            <p:ph sz="quarter" idx="1"/>
          </p:nvPr>
        </p:nvSpPr>
        <p:spPr/>
        <p:txBody>
          <a:bodyPr/>
          <a:lstStyle/>
          <a:p>
            <a:pPr marL="0" indent="0">
              <a:buNone/>
            </a:pPr>
            <a:endParaRPr lang="en-US" dirty="0"/>
          </a:p>
        </p:txBody>
      </p:sp>
      <p:pic>
        <p:nvPicPr>
          <p:cNvPr id="2050" name="Picture 2" descr="Image result for question mark">
            <a:extLst>
              <a:ext uri="{FF2B5EF4-FFF2-40B4-BE49-F238E27FC236}">
                <a16:creationId xmlns:a16="http://schemas.microsoft.com/office/drawing/2014/main" id="{3E9BB18B-1680-4DF1-BEE8-233913FCF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348" y="20574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97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E0BA-EFE5-4FE4-9377-2A97EA3CE763}"/>
              </a:ext>
            </a:extLst>
          </p:cNvPr>
          <p:cNvSpPr>
            <a:spLocks noGrp="1"/>
          </p:cNvSpPr>
          <p:nvPr>
            <p:ph type="title"/>
          </p:nvPr>
        </p:nvSpPr>
        <p:spPr/>
        <p:txBody>
          <a:bodyPr>
            <a:normAutofit fontScale="90000"/>
          </a:bodyPr>
          <a:lstStyle/>
          <a:p>
            <a:r>
              <a:rPr lang="en-US" dirty="0"/>
              <a:t>Stoicism in </a:t>
            </a:r>
            <a:br>
              <a:rPr lang="en-US" dirty="0"/>
            </a:br>
            <a:r>
              <a:rPr lang="en-US" dirty="0"/>
              <a:t>popular culture</a:t>
            </a:r>
          </a:p>
        </p:txBody>
      </p:sp>
      <p:sp>
        <p:nvSpPr>
          <p:cNvPr id="3" name="Content Placeholder 2">
            <a:extLst>
              <a:ext uri="{FF2B5EF4-FFF2-40B4-BE49-F238E27FC236}">
                <a16:creationId xmlns:a16="http://schemas.microsoft.com/office/drawing/2014/main" id="{524C9F57-DDC6-4D22-9C33-18574B6446F3}"/>
              </a:ext>
            </a:extLst>
          </p:cNvPr>
          <p:cNvSpPr>
            <a:spLocks noGrp="1"/>
          </p:cNvSpPr>
          <p:nvPr>
            <p:ph sz="quarter" idx="1"/>
          </p:nvPr>
        </p:nvSpPr>
        <p:spPr/>
        <p:txBody>
          <a:bodyPr/>
          <a:lstStyle/>
          <a:p>
            <a:endParaRPr lang="en-US" dirty="0"/>
          </a:p>
        </p:txBody>
      </p:sp>
      <p:pic>
        <p:nvPicPr>
          <p:cNvPr id="3074" name="Picture 2" descr="Image result for spock">
            <a:extLst>
              <a:ext uri="{FF2B5EF4-FFF2-40B4-BE49-F238E27FC236}">
                <a16:creationId xmlns:a16="http://schemas.microsoft.com/office/drawing/2014/main" id="{EEB3D755-AB75-4581-891C-654B20256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411" y="0"/>
            <a:ext cx="449580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Pain Stoic.JPG">
            <a:extLst>
              <a:ext uri="{FF2B5EF4-FFF2-40B4-BE49-F238E27FC236}">
                <a16:creationId xmlns:a16="http://schemas.microsoft.com/office/drawing/2014/main" id="{E3B38B8D-C39B-4655-8245-6AAB20230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048" y="28194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Pain - Stoicville">
            <a:extLst>
              <a:ext uri="{FF2B5EF4-FFF2-40B4-BE49-F238E27FC236}">
                <a16:creationId xmlns:a16="http://schemas.microsoft.com/office/drawing/2014/main" id="{4F81F084-08F5-406C-BA2D-EA50940C1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08" y="2263422"/>
            <a:ext cx="379750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9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CF1C-B212-4E4A-AE1E-D455BB8AA3EC}"/>
              </a:ext>
            </a:extLst>
          </p:cNvPr>
          <p:cNvSpPr>
            <a:spLocks noGrp="1"/>
          </p:cNvSpPr>
          <p:nvPr>
            <p:ph type="title"/>
          </p:nvPr>
        </p:nvSpPr>
        <p:spPr/>
        <p:txBody>
          <a:bodyPr/>
          <a:lstStyle/>
          <a:p>
            <a:r>
              <a:rPr lang="en-US" dirty="0"/>
              <a:t>What did the Stoics believe?</a:t>
            </a:r>
          </a:p>
        </p:txBody>
      </p:sp>
      <p:sp>
        <p:nvSpPr>
          <p:cNvPr id="3" name="Content Placeholder 2">
            <a:extLst>
              <a:ext uri="{FF2B5EF4-FFF2-40B4-BE49-F238E27FC236}">
                <a16:creationId xmlns:a16="http://schemas.microsoft.com/office/drawing/2014/main" id="{782474A0-56CE-4CCA-928C-C599865714E0}"/>
              </a:ext>
            </a:extLst>
          </p:cNvPr>
          <p:cNvSpPr>
            <a:spLocks noGrp="1"/>
          </p:cNvSpPr>
          <p:nvPr>
            <p:ph sz="quarter" idx="1"/>
          </p:nvPr>
        </p:nvSpPr>
        <p:spPr>
          <a:xfrm>
            <a:off x="76200" y="1600200"/>
            <a:ext cx="8839200" cy="3124200"/>
          </a:xfrm>
        </p:spPr>
        <p:txBody>
          <a:bodyPr>
            <a:normAutofit fontScale="85000" lnSpcReduction="10000"/>
          </a:bodyPr>
          <a:lstStyle/>
          <a:p>
            <a:r>
              <a:rPr lang="en-US" dirty="0"/>
              <a:t>Action in accordance to nature </a:t>
            </a:r>
            <a:r>
              <a:rPr lang="en-US" dirty="0">
                <a:sym typeface="Wingdings" panose="05000000000000000000" pitchFamily="2" charset="2"/>
              </a:rPr>
              <a:t> highest good, leads to happiness</a:t>
            </a:r>
          </a:p>
          <a:p>
            <a:r>
              <a:rPr lang="en-US" dirty="0">
                <a:sym typeface="Wingdings" panose="05000000000000000000" pitchFamily="2" charset="2"/>
              </a:rPr>
              <a:t>There exists ‘objective reality’ (nature)  orderly, regular, discernable by human reason</a:t>
            </a:r>
          </a:p>
          <a:p>
            <a:r>
              <a:rPr lang="en-US" dirty="0">
                <a:sym typeface="Wingdings" panose="05000000000000000000" pitchFamily="2" charset="2"/>
              </a:rPr>
              <a:t>Human life (in accordance with nature) can be ordered by reason</a:t>
            </a:r>
          </a:p>
          <a:p>
            <a:r>
              <a:rPr lang="en-US" dirty="0">
                <a:sym typeface="Wingdings" panose="05000000000000000000" pitchFamily="2" charset="2"/>
              </a:rPr>
              <a:t>Reason is an ordering power  order of nature intelligible  order of nature ordered by cosmic intelligence (Logos, Reason, Providence)</a:t>
            </a:r>
            <a:endParaRPr lang="en-US" dirty="0"/>
          </a:p>
        </p:txBody>
      </p:sp>
      <p:sp>
        <p:nvSpPr>
          <p:cNvPr id="4" name="AutoShape 2" descr="Image result for mind universe">
            <a:extLst>
              <a:ext uri="{FF2B5EF4-FFF2-40B4-BE49-F238E27FC236}">
                <a16:creationId xmlns:a16="http://schemas.microsoft.com/office/drawing/2014/main" id="{8E6EB451-4AD0-4C58-B229-23E815BD97F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C8874BD-801A-46CB-B114-C5528F752524}"/>
              </a:ext>
            </a:extLst>
          </p:cNvPr>
          <p:cNvPicPr>
            <a:picLocks noChangeAspect="1"/>
          </p:cNvPicPr>
          <p:nvPr/>
        </p:nvPicPr>
        <p:blipFill>
          <a:blip r:embed="rId2"/>
          <a:stretch>
            <a:fillRect/>
          </a:stretch>
        </p:blipFill>
        <p:spPr>
          <a:xfrm>
            <a:off x="2179461" y="4409152"/>
            <a:ext cx="4480278" cy="2448848"/>
          </a:xfrm>
          <a:prstGeom prst="rect">
            <a:avLst/>
          </a:prstGeom>
        </p:spPr>
      </p:pic>
    </p:spTree>
    <p:extLst>
      <p:ext uri="{BB962C8B-B14F-4D97-AF65-F5344CB8AC3E}">
        <p14:creationId xmlns:p14="http://schemas.microsoft.com/office/powerpoint/2010/main" val="113973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16C4-FD6B-49E6-A1B5-D1ACA1A44F9B}"/>
              </a:ext>
            </a:extLst>
          </p:cNvPr>
          <p:cNvSpPr>
            <a:spLocks noGrp="1"/>
          </p:cNvSpPr>
          <p:nvPr>
            <p:ph type="title"/>
          </p:nvPr>
        </p:nvSpPr>
        <p:spPr/>
        <p:txBody>
          <a:bodyPr/>
          <a:lstStyle/>
          <a:p>
            <a:r>
              <a:rPr lang="en-US" dirty="0"/>
              <a:t>Morality not purely cultural</a:t>
            </a:r>
          </a:p>
        </p:txBody>
      </p:sp>
      <p:sp>
        <p:nvSpPr>
          <p:cNvPr id="3" name="Content Placeholder 2">
            <a:extLst>
              <a:ext uri="{FF2B5EF4-FFF2-40B4-BE49-F238E27FC236}">
                <a16:creationId xmlns:a16="http://schemas.microsoft.com/office/drawing/2014/main" id="{62496038-A3AA-4BFB-BE47-324676E9A1C4}"/>
              </a:ext>
            </a:extLst>
          </p:cNvPr>
          <p:cNvSpPr>
            <a:spLocks noGrp="1"/>
          </p:cNvSpPr>
          <p:nvPr>
            <p:ph sz="quarter" idx="1"/>
          </p:nvPr>
        </p:nvSpPr>
        <p:spPr>
          <a:xfrm>
            <a:off x="76200" y="1600200"/>
            <a:ext cx="8839200" cy="5181600"/>
          </a:xfrm>
        </p:spPr>
        <p:txBody>
          <a:bodyPr>
            <a:normAutofit fontScale="85000" lnSpcReduction="20000"/>
          </a:bodyPr>
          <a:lstStyle/>
          <a:p>
            <a:r>
              <a:rPr lang="en-US" dirty="0"/>
              <a:t>If knowledge of moral values, and these values constitute the order of culture </a:t>
            </a:r>
            <a:r>
              <a:rPr lang="en-US" dirty="0">
                <a:sym typeface="Wingdings" panose="05000000000000000000" pitchFamily="2" charset="2"/>
              </a:rPr>
              <a:t> from order of nature (not convention)</a:t>
            </a:r>
          </a:p>
          <a:p>
            <a:r>
              <a:rPr lang="en-US" dirty="0">
                <a:sym typeface="Wingdings" panose="05000000000000000000" pitchFamily="2" charset="2"/>
              </a:rPr>
              <a:t>True values are from nature &amp; reason  constant, universal</a:t>
            </a:r>
          </a:p>
          <a:p>
            <a:r>
              <a:rPr lang="en-US" dirty="0">
                <a:sym typeface="Wingdings" panose="05000000000000000000" pitchFamily="2" charset="2"/>
              </a:rPr>
              <a:t>Answer seemed near</a:t>
            </a:r>
          </a:p>
          <a:p>
            <a:pPr lvl="1"/>
            <a:r>
              <a:rPr lang="en-US" dirty="0">
                <a:sym typeface="Wingdings" panose="05000000000000000000" pitchFamily="2" charset="2"/>
              </a:rPr>
              <a:t>Reason orders human life &amp; orders regularities of nature  also what understands/discerns the order</a:t>
            </a:r>
          </a:p>
          <a:p>
            <a:pPr lvl="1"/>
            <a:r>
              <a:rPr lang="en-US" dirty="0">
                <a:sym typeface="Wingdings" panose="05000000000000000000" pitchFamily="2" charset="2"/>
              </a:rPr>
              <a:t>Morality must be in accordance with nature  morality determined by reason</a:t>
            </a:r>
          </a:p>
          <a:p>
            <a:r>
              <a:rPr lang="en-US" dirty="0">
                <a:sym typeface="Wingdings" panose="05000000000000000000" pitchFamily="2" charset="2"/>
              </a:rPr>
              <a:t>Reason, not convention, must discerns what is universal in human values and essential in human nature</a:t>
            </a:r>
          </a:p>
          <a:p>
            <a:r>
              <a:rPr lang="en-US" dirty="0">
                <a:sym typeface="Wingdings" panose="05000000000000000000" pitchFamily="2" charset="2"/>
              </a:rPr>
              <a:t>Humans different than animals</a:t>
            </a:r>
          </a:p>
          <a:p>
            <a:pPr lvl="1"/>
            <a:r>
              <a:rPr lang="en-US" dirty="0">
                <a:sym typeface="Wingdings" panose="05000000000000000000" pitchFamily="2" charset="2"/>
              </a:rPr>
              <a:t>For humans to act in accordance with their nature is to act in accordance to their rationality.</a:t>
            </a:r>
          </a:p>
          <a:p>
            <a:r>
              <a:rPr lang="en-US" dirty="0">
                <a:sym typeface="Wingdings" panose="05000000000000000000" pitchFamily="2" charset="2"/>
              </a:rPr>
              <a:t>Therefore MORAL LIFE = RATIONAL LIFE</a:t>
            </a:r>
            <a:endParaRPr lang="en-US" dirty="0"/>
          </a:p>
        </p:txBody>
      </p:sp>
    </p:spTree>
    <p:extLst>
      <p:ext uri="{BB962C8B-B14F-4D97-AF65-F5344CB8AC3E}">
        <p14:creationId xmlns:p14="http://schemas.microsoft.com/office/powerpoint/2010/main" val="423295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oicism">
            <a:extLst>
              <a:ext uri="{FF2B5EF4-FFF2-40B4-BE49-F238E27FC236}">
                <a16:creationId xmlns:a16="http://schemas.microsoft.com/office/drawing/2014/main" id="{D495CE55-02AE-4F66-95ED-1BF0B0B48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578" y="1447800"/>
            <a:ext cx="4518589"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4F2022-6FBD-43DC-B174-09AAB98D8F58}"/>
              </a:ext>
            </a:extLst>
          </p:cNvPr>
          <p:cNvSpPr>
            <a:spLocks noGrp="1"/>
          </p:cNvSpPr>
          <p:nvPr>
            <p:ph type="title"/>
          </p:nvPr>
        </p:nvSpPr>
        <p:spPr/>
        <p:txBody>
          <a:bodyPr/>
          <a:lstStyle/>
          <a:p>
            <a:r>
              <a:rPr lang="en-US" dirty="0"/>
              <a:t>Virtue is sufficient for happiness</a:t>
            </a:r>
          </a:p>
        </p:txBody>
      </p:sp>
      <p:sp>
        <p:nvSpPr>
          <p:cNvPr id="3" name="Content Placeholder 2">
            <a:extLst>
              <a:ext uri="{FF2B5EF4-FFF2-40B4-BE49-F238E27FC236}">
                <a16:creationId xmlns:a16="http://schemas.microsoft.com/office/drawing/2014/main" id="{8EB055E2-D304-45A8-A90D-3B6FF223ACF0}"/>
              </a:ext>
            </a:extLst>
          </p:cNvPr>
          <p:cNvSpPr>
            <a:spLocks noGrp="1"/>
          </p:cNvSpPr>
          <p:nvPr>
            <p:ph sz="quarter" idx="1"/>
          </p:nvPr>
        </p:nvSpPr>
        <p:spPr>
          <a:xfrm>
            <a:off x="612648" y="1600200"/>
            <a:ext cx="4340352" cy="4953000"/>
          </a:xfrm>
        </p:spPr>
        <p:txBody>
          <a:bodyPr>
            <a:normAutofit fontScale="92500" lnSpcReduction="20000"/>
          </a:bodyPr>
          <a:lstStyle/>
          <a:p>
            <a:r>
              <a:rPr lang="en-US" dirty="0"/>
              <a:t>Natural = norm for truth and right; for human beings and nature, the natural is the rational</a:t>
            </a:r>
          </a:p>
          <a:p>
            <a:r>
              <a:rPr lang="en-US" dirty="0"/>
              <a:t>However, people’s values different than this </a:t>
            </a:r>
            <a:r>
              <a:rPr lang="en-US" dirty="0">
                <a:sym typeface="Wingdings" panose="05000000000000000000" pitchFamily="2" charset="2"/>
              </a:rPr>
              <a:t> often do not conform to reason by only to convention, impulses, appetites</a:t>
            </a:r>
          </a:p>
          <a:p>
            <a:r>
              <a:rPr lang="en-US" dirty="0">
                <a:sym typeface="Wingdings" panose="05000000000000000000" pitchFamily="2" charset="2"/>
              </a:rPr>
              <a:t>Stoics encouraged people to align their values to their nature  leads to happiness</a:t>
            </a:r>
            <a:endParaRPr lang="en-US" dirty="0"/>
          </a:p>
        </p:txBody>
      </p:sp>
    </p:spTree>
    <p:extLst>
      <p:ext uri="{BB962C8B-B14F-4D97-AF65-F5344CB8AC3E}">
        <p14:creationId xmlns:p14="http://schemas.microsoft.com/office/powerpoint/2010/main" val="195152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4628-7C96-44FE-A740-2F7C0D73B369}"/>
              </a:ext>
            </a:extLst>
          </p:cNvPr>
          <p:cNvSpPr>
            <a:spLocks noGrp="1"/>
          </p:cNvSpPr>
          <p:nvPr>
            <p:ph type="title"/>
          </p:nvPr>
        </p:nvSpPr>
        <p:spPr>
          <a:xfrm>
            <a:off x="362586" y="228600"/>
            <a:ext cx="8153400" cy="990600"/>
          </a:xfrm>
        </p:spPr>
        <p:txBody>
          <a:bodyPr/>
          <a:lstStyle/>
          <a:p>
            <a:r>
              <a:rPr lang="en-US" dirty="0"/>
              <a:t>Stoicism and Apathy</a:t>
            </a:r>
          </a:p>
        </p:txBody>
      </p:sp>
      <p:sp>
        <p:nvSpPr>
          <p:cNvPr id="3" name="Content Placeholder 2">
            <a:extLst>
              <a:ext uri="{FF2B5EF4-FFF2-40B4-BE49-F238E27FC236}">
                <a16:creationId xmlns:a16="http://schemas.microsoft.com/office/drawing/2014/main" id="{CD4A4ECB-2326-470F-AE1F-F2BE2C599525}"/>
              </a:ext>
            </a:extLst>
          </p:cNvPr>
          <p:cNvSpPr>
            <a:spLocks noGrp="1"/>
          </p:cNvSpPr>
          <p:nvPr>
            <p:ph sz="quarter" idx="1"/>
          </p:nvPr>
        </p:nvSpPr>
        <p:spPr>
          <a:xfrm>
            <a:off x="0" y="3883378"/>
            <a:ext cx="8991600" cy="2974622"/>
          </a:xfrm>
        </p:spPr>
        <p:txBody>
          <a:bodyPr>
            <a:normAutofit lnSpcReduction="10000"/>
          </a:bodyPr>
          <a:lstStyle/>
          <a:p>
            <a:r>
              <a:rPr lang="en-US" dirty="0">
                <a:sym typeface="Wingdings" panose="05000000000000000000" pitchFamily="2" charset="2"/>
              </a:rPr>
              <a:t>Apathy important in Stoic thought  the desired state of the soul, achieved as the true condition of happiness</a:t>
            </a:r>
          </a:p>
          <a:p>
            <a:pPr lvl="1"/>
            <a:r>
              <a:rPr lang="en-US" dirty="0">
                <a:sym typeface="Wingdings" panose="05000000000000000000" pitchFamily="2" charset="2"/>
              </a:rPr>
              <a:t>Apathy: </a:t>
            </a:r>
            <a:r>
              <a:rPr lang="en-US" i="1" dirty="0">
                <a:sym typeface="Wingdings" panose="05000000000000000000" pitchFamily="2" charset="2"/>
              </a:rPr>
              <a:t>a-pathos</a:t>
            </a:r>
            <a:r>
              <a:rPr lang="en-US" dirty="0">
                <a:sym typeface="Wingdings" panose="05000000000000000000" pitchFamily="2" charset="2"/>
              </a:rPr>
              <a:t> no feeling</a:t>
            </a:r>
          </a:p>
          <a:p>
            <a:pPr lvl="1"/>
            <a:r>
              <a:rPr lang="en-US" dirty="0">
                <a:sym typeface="Wingdings" panose="05000000000000000000" pitchFamily="2" charset="2"/>
              </a:rPr>
              <a:t>If fortunes are good  do not become to elated, respond rationally</a:t>
            </a:r>
          </a:p>
          <a:p>
            <a:pPr lvl="1"/>
            <a:r>
              <a:rPr lang="en-US" dirty="0">
                <a:sym typeface="Wingdings" panose="05000000000000000000" pitchFamily="2" charset="2"/>
              </a:rPr>
              <a:t>If fortunes bad  do not become resentful, but respond rationally</a:t>
            </a:r>
            <a:endParaRPr lang="en-US" dirty="0"/>
          </a:p>
        </p:txBody>
      </p:sp>
      <p:pic>
        <p:nvPicPr>
          <p:cNvPr id="6146" name="Picture 2" descr="Image result for stoicism">
            <a:extLst>
              <a:ext uri="{FF2B5EF4-FFF2-40B4-BE49-F238E27FC236}">
                <a16:creationId xmlns:a16="http://schemas.microsoft.com/office/drawing/2014/main" id="{73E80374-B660-410C-A253-85520FBB5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073" y="0"/>
            <a:ext cx="3826638"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2A23FAA9-89F7-4413-B15C-12A006E54670}"/>
              </a:ext>
            </a:extLst>
          </p:cNvPr>
          <p:cNvSpPr txBox="1">
            <a:spLocks/>
          </p:cNvSpPr>
          <p:nvPr/>
        </p:nvSpPr>
        <p:spPr>
          <a:xfrm>
            <a:off x="-14111" y="1597378"/>
            <a:ext cx="5193184" cy="2286000"/>
          </a:xfrm>
          <a:prstGeom prst="rect">
            <a:avLst/>
          </a:prstGeom>
        </p:spPr>
        <p:txBody>
          <a:bodyPr vert="horz">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All things (good and bad) are ordered by Logos </a:t>
            </a:r>
            <a:r>
              <a:rPr lang="en-US" dirty="0">
                <a:sym typeface="Wingdings" panose="05000000000000000000" pitchFamily="2" charset="2"/>
              </a:rPr>
              <a:t> must accept fortunes without feeling</a:t>
            </a:r>
          </a:p>
          <a:p>
            <a:r>
              <a:rPr lang="en-US" dirty="0">
                <a:sym typeface="Wingdings" panose="05000000000000000000" pitchFamily="2" charset="2"/>
              </a:rPr>
              <a:t>God orders misfortune to harden and strengthen the soul  develops character and inner strength</a:t>
            </a:r>
          </a:p>
        </p:txBody>
      </p:sp>
    </p:spTree>
    <p:extLst>
      <p:ext uri="{BB962C8B-B14F-4D97-AF65-F5344CB8AC3E}">
        <p14:creationId xmlns:p14="http://schemas.microsoft.com/office/powerpoint/2010/main" val="33464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353B-7BBA-4A99-8A34-B5BA2C54B27D}"/>
              </a:ext>
            </a:extLst>
          </p:cNvPr>
          <p:cNvSpPr>
            <a:spLocks noGrp="1"/>
          </p:cNvSpPr>
          <p:nvPr>
            <p:ph type="title"/>
          </p:nvPr>
        </p:nvSpPr>
        <p:spPr/>
        <p:txBody>
          <a:bodyPr/>
          <a:lstStyle/>
          <a:p>
            <a:r>
              <a:rPr lang="en-US" dirty="0"/>
              <a:t>Emotional, not rational, indifference</a:t>
            </a:r>
          </a:p>
        </p:txBody>
      </p:sp>
      <p:sp>
        <p:nvSpPr>
          <p:cNvPr id="3" name="Content Placeholder 2">
            <a:extLst>
              <a:ext uri="{FF2B5EF4-FFF2-40B4-BE49-F238E27FC236}">
                <a16:creationId xmlns:a16="http://schemas.microsoft.com/office/drawing/2014/main" id="{84D0F12F-98FA-45C6-8D79-85C38D49DFF7}"/>
              </a:ext>
            </a:extLst>
          </p:cNvPr>
          <p:cNvSpPr>
            <a:spLocks noGrp="1"/>
          </p:cNvSpPr>
          <p:nvPr>
            <p:ph sz="quarter" idx="1"/>
          </p:nvPr>
        </p:nvSpPr>
        <p:spPr>
          <a:xfrm>
            <a:off x="76200" y="1600200"/>
            <a:ext cx="8689848" cy="5029200"/>
          </a:xfrm>
        </p:spPr>
        <p:txBody>
          <a:bodyPr>
            <a:normAutofit fontScale="92500" lnSpcReduction="10000"/>
          </a:bodyPr>
          <a:lstStyle/>
          <a:p>
            <a:r>
              <a:rPr lang="en-US" dirty="0"/>
              <a:t>Unlike ‘epicurean,’ ‘stoical’ is not misleading with regard to its philosophical origins. </a:t>
            </a:r>
          </a:p>
          <a:p>
            <a:r>
              <a:rPr lang="en-US" dirty="0"/>
              <a:t>Emotions like fear or envy (or impassioned sexual attachments, or passionate love of anything whatsoever) either were, or arose from, false judgements</a:t>
            </a:r>
          </a:p>
          <a:p>
            <a:r>
              <a:rPr lang="en-US" dirty="0"/>
              <a:t>The sage – a person who had attained moral and intellectual perfection – does not indulge or experience passion and emotion </a:t>
            </a:r>
          </a:p>
          <a:p>
            <a:r>
              <a:rPr lang="en-US" dirty="0"/>
              <a:t>Strong commitment to the rational against the emotional and irrational</a:t>
            </a:r>
          </a:p>
          <a:p>
            <a:r>
              <a:rPr lang="en-US" dirty="0"/>
              <a:t>Requires training, self-denial, self-discipline</a:t>
            </a:r>
          </a:p>
          <a:p>
            <a:pPr lvl="1"/>
            <a:r>
              <a:rPr lang="en-US" dirty="0"/>
              <a:t>“the Stoic life” and “the Stoic virtues”</a:t>
            </a:r>
          </a:p>
        </p:txBody>
      </p:sp>
    </p:spTree>
    <p:extLst>
      <p:ext uri="{BB962C8B-B14F-4D97-AF65-F5344CB8AC3E}">
        <p14:creationId xmlns:p14="http://schemas.microsoft.com/office/powerpoint/2010/main" val="33776941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1674</TotalTime>
  <Words>754</Words>
  <Application>Microsoft Office PowerPoint</Application>
  <PresentationFormat>On-screen Show (4:3)</PresentationFormat>
  <Paragraphs>78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Tw Cen MT</vt:lpstr>
      <vt:lpstr>Wingdings</vt:lpstr>
      <vt:lpstr>Wingdings 2</vt:lpstr>
      <vt:lpstr>Median</vt:lpstr>
      <vt:lpstr>Stoicism   Dr. Stephanie Spoto sspoto@mpc.edu Monterey Peninsula College</vt:lpstr>
      <vt:lpstr>From Zeno to Epictetus</vt:lpstr>
      <vt:lpstr>What is a Stoic?</vt:lpstr>
      <vt:lpstr>Stoicism in  popular culture</vt:lpstr>
      <vt:lpstr>What did the Stoics believe?</vt:lpstr>
      <vt:lpstr>Morality not purely cultural</vt:lpstr>
      <vt:lpstr>Virtue is sufficient for happiness</vt:lpstr>
      <vt:lpstr>Stoicism and Apathy</vt:lpstr>
      <vt:lpstr>Emotional, not rational, indifference</vt:lpstr>
      <vt:lpstr>All vices equally vicious</vt:lpstr>
      <vt:lpstr>Seneca On Anger</vt:lpstr>
      <vt:lpstr>Neo-Stoicism Stoicism and Christianity</vt:lpstr>
      <vt:lpstr>Modern Stoicism and Psychotherapy</vt:lpstr>
      <vt:lpstr>Next week</vt:lpstr>
    </vt:vector>
  </TitlesOfParts>
  <Company>CSU Monterey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Mysticism &amp; the Ontological Turn  Stephanie Spoto CSU Monterey Bay</dc:title>
  <dc:creator>CSUMB</dc:creator>
  <cp:lastModifiedBy>Elfaki</cp:lastModifiedBy>
  <cp:revision>347</cp:revision>
  <dcterms:created xsi:type="dcterms:W3CDTF">2018-03-26T21:31:23Z</dcterms:created>
  <dcterms:modified xsi:type="dcterms:W3CDTF">2018-11-15T06:11:10Z</dcterms:modified>
</cp:coreProperties>
</file>